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6"/>
  </p:notesMasterIdLst>
  <p:sldIdLst>
    <p:sldId id="256" r:id="rId2"/>
    <p:sldId id="258" r:id="rId3"/>
    <p:sldId id="260" r:id="rId4"/>
    <p:sldId id="259" r:id="rId5"/>
    <p:sldId id="324" r:id="rId6"/>
    <p:sldId id="269" r:id="rId7"/>
    <p:sldId id="257" r:id="rId8"/>
    <p:sldId id="325" r:id="rId9"/>
    <p:sldId id="300" r:id="rId10"/>
    <p:sldId id="274" r:id="rId11"/>
    <p:sldId id="263" r:id="rId12"/>
    <p:sldId id="323" r:id="rId13"/>
    <p:sldId id="297" r:id="rId14"/>
    <p:sldId id="262" r:id="rId15"/>
  </p:sldIdLst>
  <p:sldSz cx="9144000" cy="5143500" type="screen16x9"/>
  <p:notesSz cx="6858000" cy="9144000"/>
  <p:embeddedFontLst>
    <p:embeddedFont>
      <p:font typeface="Advent Pro Light" panose="020B0604020202020204" charset="0"/>
      <p:regular r:id="rId17"/>
      <p:bold r:id="rId18"/>
    </p:embeddedFont>
    <p:embeddedFont>
      <p:font typeface="Anton" pitchFamily="2" charset="0"/>
      <p:regular r:id="rId19"/>
    </p:embeddedFont>
    <p:embeddedFont>
      <p:font typeface="Calibri" panose="020F0502020204030204" pitchFamily="34" charset="0"/>
      <p:regular r:id="rId20"/>
      <p:bold r:id="rId21"/>
      <p:italic r:id="rId22"/>
      <p:boldItalic r:id="rId23"/>
    </p:embeddedFont>
    <p:embeddedFont>
      <p:font typeface="Fira Sans Condensed Light" panose="020B0403050000020004" pitchFamily="34" charset="0"/>
      <p:regular r:id="rId24"/>
      <p:bold r:id="rId25"/>
      <p:italic r:id="rId26"/>
      <p:boldItalic r:id="rId27"/>
    </p:embeddedFont>
    <p:embeddedFont>
      <p:font typeface="Hepta Slab Medium" panose="020B0604020202020204" charset="0"/>
      <p:regular r:id="rId28"/>
      <p:bold r:id="rId29"/>
    </p:embeddedFont>
    <p:embeddedFont>
      <p:font typeface="Hepta Slab SemiBold" panose="020B0604020202020204" charset="0"/>
      <p:regular r:id="rId30"/>
      <p:bold r:id="rId31"/>
    </p:embeddedFont>
    <p:embeddedFont>
      <p:font typeface="Josefin Slab" pitchFamily="2" charset="0"/>
      <p:regular r:id="rId32"/>
      <p:bold r:id="rId33"/>
      <p:italic r:id="rId34"/>
      <p:boldItalic r:id="rId35"/>
    </p:embeddedFont>
    <p:embeddedFont>
      <p:font typeface="Rajdhani"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E986C1-0D16-4D97-A4AF-912FF790FA48}">
  <a:tblStyle styleId="{09E986C1-0D16-4D97-A4AF-912FF790FA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0" d="100"/>
          <a:sy n="80" d="100"/>
        </p:scale>
        <p:origin x="474"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64339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2867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309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91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44204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7" r:id="rId6"/>
    <p:sldLayoutId id="2147483659" r:id="rId7"/>
    <p:sldLayoutId id="2147483660" r:id="rId8"/>
    <p:sldLayoutId id="2147483661" r:id="rId9"/>
    <p:sldLayoutId id="2147483666" r:id="rId10"/>
    <p:sldLayoutId id="2147483667"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jpg"/><Relationship Id="rId7"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92475" y="1070850"/>
            <a:ext cx="58332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ajdhani"/>
                <a:ea typeface="Rajdhani"/>
                <a:cs typeface="Rajdhani"/>
                <a:sym typeface="Rajdhani"/>
              </a:rPr>
              <a:t>NETWORK </a:t>
            </a:r>
            <a:br>
              <a:rPr lang="en" dirty="0">
                <a:latin typeface="Rajdhani"/>
                <a:ea typeface="Rajdhani"/>
                <a:cs typeface="Rajdhani"/>
                <a:sym typeface="Rajdhani"/>
              </a:rPr>
            </a:br>
            <a:r>
              <a:rPr lang="en" dirty="0">
                <a:latin typeface="Rajdhani"/>
                <a:ea typeface="Rajdhani"/>
                <a:cs typeface="Rajdhani"/>
                <a:sym typeface="Rajdhani"/>
              </a:rPr>
              <a:t>IN CITATION</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838200" y="366135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Sans Condensed Light"/>
                <a:ea typeface="Fira Sans Condensed Light"/>
                <a:cs typeface="Fira Sans Condensed Light"/>
                <a:sym typeface="Fira Sans Condensed Light"/>
              </a:rPr>
              <a:t>Advance Data Structure Project</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1"/>
        <p:cNvGrpSpPr/>
        <p:nvPr/>
      </p:nvGrpSpPr>
      <p:grpSpPr>
        <a:xfrm>
          <a:off x="0" y="0"/>
          <a:ext cx="0" cy="0"/>
          <a:chOff x="0" y="0"/>
          <a:chExt cx="0" cy="0"/>
        </a:xfrm>
      </p:grpSpPr>
      <p:sp>
        <p:nvSpPr>
          <p:cNvPr id="1602" name="Google Shape;1602;p42"/>
          <p:cNvSpPr txBox="1">
            <a:spLocks noGrp="1"/>
          </p:cNvSpPr>
          <p:nvPr>
            <p:ph type="title"/>
          </p:nvPr>
        </p:nvSpPr>
        <p:spPr>
          <a:xfrm>
            <a:off x="730466" y="423257"/>
            <a:ext cx="7704000" cy="572700"/>
          </a:xfrm>
          <a:prstGeom prst="rect">
            <a:avLst/>
          </a:prstGeom>
        </p:spPr>
        <p:txBody>
          <a:bodyPr spcFirstLastPara="1" wrap="square" lIns="91425" tIns="91425" rIns="91425" bIns="91425" anchor="t" anchorCtr="0">
            <a:noAutofit/>
          </a:bodyPr>
          <a:lstStyle/>
          <a:p>
            <a:pPr lvl="0"/>
            <a:r>
              <a:rPr lang="en" dirty="0"/>
              <a:t>ISSUES AND CHALLENGES</a:t>
            </a:r>
            <a:endParaRPr dirty="0"/>
          </a:p>
        </p:txBody>
      </p:sp>
      <p:sp>
        <p:nvSpPr>
          <p:cNvPr id="1603" name="Google Shape;1603;p42"/>
          <p:cNvSpPr txBox="1"/>
          <p:nvPr/>
        </p:nvSpPr>
        <p:spPr>
          <a:xfrm>
            <a:off x="2133600" y="2038350"/>
            <a:ext cx="2074800" cy="939771"/>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dirty="0">
                <a:solidFill>
                  <a:schemeClr val="lt2"/>
                </a:solidFill>
                <a:latin typeface="Fira Sans Condensed Light"/>
                <a:ea typeface="Fira Sans Condensed Light"/>
                <a:cs typeface="Fira Sans Condensed Light"/>
                <a:sym typeface="Fira Sans Condensed Light"/>
              </a:rPr>
              <a:t>Implementation of GUI</a:t>
            </a:r>
            <a:endParaRPr dirty="0">
              <a:solidFill>
                <a:schemeClr val="lt2"/>
              </a:solidFill>
              <a:latin typeface="Fira Sans Condensed Light"/>
              <a:ea typeface="Fira Sans Condensed Light"/>
              <a:cs typeface="Fira Sans Condensed Light"/>
              <a:sym typeface="Fira Sans Condensed Light"/>
            </a:endParaRPr>
          </a:p>
        </p:txBody>
      </p:sp>
      <p:sp>
        <p:nvSpPr>
          <p:cNvPr id="1604" name="Google Shape;1604;p42"/>
          <p:cNvSpPr txBox="1"/>
          <p:nvPr/>
        </p:nvSpPr>
        <p:spPr>
          <a:xfrm>
            <a:off x="2133600" y="3584621"/>
            <a:ext cx="2074800" cy="924277"/>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IN" dirty="0">
                <a:solidFill>
                  <a:schemeClr val="lt2"/>
                </a:solidFill>
                <a:latin typeface="Fira Sans Condensed Light"/>
                <a:ea typeface="Fira Sans Condensed Light"/>
                <a:cs typeface="Fira Sans Condensed Light"/>
                <a:sym typeface="Fira Sans Condensed Light"/>
              </a:rPr>
              <a:t>Implementation of </a:t>
            </a:r>
            <a:r>
              <a:rPr lang="en-IN" dirty="0" err="1">
                <a:solidFill>
                  <a:schemeClr val="lt2"/>
                </a:solidFill>
                <a:latin typeface="Fira Sans Condensed Light"/>
                <a:ea typeface="Fira Sans Condensed Light"/>
                <a:cs typeface="Fira Sans Condensed Light"/>
                <a:sym typeface="Fira Sans Condensed Light"/>
              </a:rPr>
              <a:t>boyer-moore</a:t>
            </a:r>
            <a:r>
              <a:rPr lang="en-IN" dirty="0">
                <a:solidFill>
                  <a:schemeClr val="lt2"/>
                </a:solidFill>
                <a:latin typeface="Fira Sans Condensed Light"/>
                <a:ea typeface="Fira Sans Condensed Light"/>
                <a:cs typeface="Fira Sans Condensed Light"/>
                <a:sym typeface="Fira Sans Condensed Light"/>
              </a:rPr>
              <a:t> for searching</a:t>
            </a:r>
            <a:endParaRPr dirty="0">
              <a:solidFill>
                <a:schemeClr val="lt2"/>
              </a:solidFill>
              <a:latin typeface="Fira Sans Condensed Light"/>
              <a:ea typeface="Fira Sans Condensed Light"/>
              <a:cs typeface="Fira Sans Condensed Light"/>
              <a:sym typeface="Fira Sans Condensed Light"/>
            </a:endParaRPr>
          </a:p>
        </p:txBody>
      </p:sp>
      <p:grpSp>
        <p:nvGrpSpPr>
          <p:cNvPr id="1605" name="Google Shape;1605;p42"/>
          <p:cNvGrpSpPr/>
          <p:nvPr/>
        </p:nvGrpSpPr>
        <p:grpSpPr>
          <a:xfrm>
            <a:off x="1092815" y="2231055"/>
            <a:ext cx="635477" cy="633411"/>
            <a:chOff x="6039282" y="1042577"/>
            <a:chExt cx="734315" cy="731929"/>
          </a:xfrm>
        </p:grpSpPr>
        <p:sp>
          <p:nvSpPr>
            <p:cNvPr id="1606"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7" name="Google Shape;1627;p42"/>
          <p:cNvGrpSpPr/>
          <p:nvPr/>
        </p:nvGrpSpPr>
        <p:grpSpPr>
          <a:xfrm>
            <a:off x="731178" y="1872806"/>
            <a:ext cx="1359588" cy="1359588"/>
            <a:chOff x="885403" y="1571142"/>
            <a:chExt cx="2598600" cy="2598600"/>
          </a:xfrm>
        </p:grpSpPr>
        <p:sp>
          <p:nvSpPr>
            <p:cNvPr id="1628" name="Google Shape;1628;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31" name="Google Shape;1631;p42"/>
          <p:cNvGrpSpPr/>
          <p:nvPr/>
        </p:nvGrpSpPr>
        <p:grpSpPr>
          <a:xfrm>
            <a:off x="5220369" y="2231055"/>
            <a:ext cx="635477" cy="633411"/>
            <a:chOff x="6039282" y="1042577"/>
            <a:chExt cx="734315" cy="731929"/>
          </a:xfrm>
        </p:grpSpPr>
        <p:sp>
          <p:nvSpPr>
            <p:cNvPr id="1632"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3" name="Google Shape;1653;p42"/>
          <p:cNvGrpSpPr/>
          <p:nvPr/>
        </p:nvGrpSpPr>
        <p:grpSpPr>
          <a:xfrm rot="9050597">
            <a:off x="4858713" y="1867971"/>
            <a:ext cx="1359571" cy="1359571"/>
            <a:chOff x="885403" y="1571142"/>
            <a:chExt cx="2598600" cy="2598600"/>
          </a:xfrm>
        </p:grpSpPr>
        <p:sp>
          <p:nvSpPr>
            <p:cNvPr id="1654"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7" name="Google Shape;1657;p42"/>
          <p:cNvGrpSpPr/>
          <p:nvPr/>
        </p:nvGrpSpPr>
        <p:grpSpPr>
          <a:xfrm>
            <a:off x="1092815" y="3765434"/>
            <a:ext cx="635477" cy="633411"/>
            <a:chOff x="6039282" y="1042577"/>
            <a:chExt cx="734315" cy="731929"/>
          </a:xfrm>
        </p:grpSpPr>
        <p:sp>
          <p:nvSpPr>
            <p:cNvPr id="1658" name="Google Shape;1658;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9" name="Google Shape;1679;p42"/>
          <p:cNvGrpSpPr/>
          <p:nvPr/>
        </p:nvGrpSpPr>
        <p:grpSpPr>
          <a:xfrm rot="3938964">
            <a:off x="731258" y="3407060"/>
            <a:ext cx="1359428" cy="1359428"/>
            <a:chOff x="885403" y="1571142"/>
            <a:chExt cx="2598600" cy="2598600"/>
          </a:xfrm>
        </p:grpSpPr>
        <p:sp>
          <p:nvSpPr>
            <p:cNvPr id="1680" name="Google Shape;1680;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3" name="Google Shape;1683;p42"/>
          <p:cNvGrpSpPr/>
          <p:nvPr/>
        </p:nvGrpSpPr>
        <p:grpSpPr>
          <a:xfrm>
            <a:off x="5220369" y="3765434"/>
            <a:ext cx="635477" cy="633411"/>
            <a:chOff x="6039282" y="1042577"/>
            <a:chExt cx="734315" cy="731929"/>
          </a:xfrm>
        </p:grpSpPr>
        <p:sp>
          <p:nvSpPr>
            <p:cNvPr id="1684" name="Google Shape;1684;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5" name="Google Shape;1705;p42"/>
          <p:cNvGrpSpPr/>
          <p:nvPr/>
        </p:nvGrpSpPr>
        <p:grpSpPr>
          <a:xfrm rot="-5079530">
            <a:off x="4858741" y="3407293"/>
            <a:ext cx="1359514" cy="1359514"/>
            <a:chOff x="885403" y="1571142"/>
            <a:chExt cx="2598600" cy="2598600"/>
          </a:xfrm>
        </p:grpSpPr>
        <p:sp>
          <p:nvSpPr>
            <p:cNvPr id="1706" name="Google Shape;1706;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09" name="Google Shape;1709;p42"/>
          <p:cNvSpPr txBox="1"/>
          <p:nvPr/>
        </p:nvSpPr>
        <p:spPr>
          <a:xfrm>
            <a:off x="6283775" y="2053845"/>
            <a:ext cx="2074800" cy="924277"/>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US" dirty="0">
                <a:solidFill>
                  <a:schemeClr val="lt2"/>
                </a:solidFill>
                <a:latin typeface="Fira Sans Condensed Light"/>
                <a:ea typeface="Fira Sans Condensed Light"/>
                <a:cs typeface="Fira Sans Condensed Light"/>
                <a:sym typeface="Fira Sans Condensed Light"/>
              </a:rPr>
              <a:t>I</a:t>
            </a:r>
            <a:r>
              <a:rPr lang="en" dirty="0">
                <a:solidFill>
                  <a:schemeClr val="lt2"/>
                </a:solidFill>
                <a:latin typeface="Fira Sans Condensed Light"/>
                <a:ea typeface="Fira Sans Condensed Light"/>
                <a:cs typeface="Fira Sans Condensed Light"/>
                <a:sym typeface="Fira Sans Condensed Light"/>
              </a:rPr>
              <a:t>mplementation in real life.</a:t>
            </a:r>
            <a:endParaRPr dirty="0">
              <a:solidFill>
                <a:schemeClr val="lt2"/>
              </a:solidFill>
              <a:latin typeface="Fira Sans Condensed Light"/>
              <a:ea typeface="Fira Sans Condensed Light"/>
              <a:cs typeface="Fira Sans Condensed Light"/>
              <a:sym typeface="Fira Sans Condensed Light"/>
            </a:endParaRPr>
          </a:p>
        </p:txBody>
      </p:sp>
      <p:sp>
        <p:nvSpPr>
          <p:cNvPr id="1710" name="Google Shape;1710;p42"/>
          <p:cNvSpPr txBox="1"/>
          <p:nvPr/>
        </p:nvSpPr>
        <p:spPr>
          <a:xfrm>
            <a:off x="6283775" y="3584621"/>
            <a:ext cx="2074800" cy="924277"/>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IN" dirty="0">
                <a:solidFill>
                  <a:schemeClr val="lt2"/>
                </a:solidFill>
                <a:latin typeface="Fira Sans Condensed Light"/>
                <a:ea typeface="Fira Sans Condensed Light"/>
                <a:cs typeface="Fira Sans Condensed Light"/>
                <a:sym typeface="Fira Sans Condensed Light"/>
              </a:rPr>
              <a:t>Visualizing graphs</a:t>
            </a:r>
            <a:endParaRPr dirty="0">
              <a:solidFill>
                <a:schemeClr val="lt2"/>
              </a:solidFill>
              <a:latin typeface="Fira Sans Condensed Light"/>
              <a:ea typeface="Fira Sans Condensed Light"/>
              <a:cs typeface="Fira Sans Condensed Light"/>
              <a:sym typeface="Fira Sans Condensed Light"/>
            </a:endParaRPr>
          </a:p>
        </p:txBody>
      </p:sp>
      <p:sp>
        <p:nvSpPr>
          <p:cNvPr id="114" name="TextBox 113">
            <a:extLst>
              <a:ext uri="{FF2B5EF4-FFF2-40B4-BE49-F238E27FC236}">
                <a16:creationId xmlns:a16="http://schemas.microsoft.com/office/drawing/2014/main" id="{ABFBDBBA-4684-4C0D-B0D1-74740FF6E0C9}"/>
              </a:ext>
            </a:extLst>
          </p:cNvPr>
          <p:cNvSpPr txBox="1"/>
          <p:nvPr/>
        </p:nvSpPr>
        <p:spPr>
          <a:xfrm>
            <a:off x="949953" y="1145937"/>
            <a:ext cx="7447881" cy="523220"/>
          </a:xfrm>
          <a:prstGeom prst="rect">
            <a:avLst/>
          </a:prstGeom>
          <a:noFill/>
        </p:spPr>
        <p:txBody>
          <a:bodyPr wrap="square">
            <a:spAutoFit/>
          </a:bodyPr>
          <a:lstStyle/>
          <a:p>
            <a:r>
              <a:rPr lang="en-GB" dirty="0">
                <a:solidFill>
                  <a:schemeClr val="accent4"/>
                </a:solidFill>
              </a:rPr>
              <a:t>While implementation of this project we faced many issues and challenges. Some of them are mentioned below:</a:t>
            </a:r>
            <a:endParaRPr lang="en-IN" dirty="0">
              <a:solidFill>
                <a:schemeClr val="accent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402" name="Google Shape;518;p30">
            <a:extLst>
              <a:ext uri="{FF2B5EF4-FFF2-40B4-BE49-F238E27FC236}">
                <a16:creationId xmlns:a16="http://schemas.microsoft.com/office/drawing/2014/main" id="{117A23EE-C4A9-DF1E-203B-19ABA6BCD807}"/>
              </a:ext>
            </a:extLst>
          </p:cNvPr>
          <p:cNvSpPr txBox="1">
            <a:spLocks/>
          </p:cNvSpPr>
          <p:nvPr/>
        </p:nvSpPr>
        <p:spPr>
          <a:xfrm>
            <a:off x="270386" y="2959295"/>
            <a:ext cx="2421024" cy="32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en-IN" sz="1200" dirty="0">
                <a:solidFill>
                  <a:schemeClr val="bg1"/>
                </a:solidFill>
              </a:rPr>
              <a:t>Creating Authors</a:t>
            </a:r>
          </a:p>
        </p:txBody>
      </p:sp>
      <p:sp>
        <p:nvSpPr>
          <p:cNvPr id="403" name="Google Shape;518;p30">
            <a:extLst>
              <a:ext uri="{FF2B5EF4-FFF2-40B4-BE49-F238E27FC236}">
                <a16:creationId xmlns:a16="http://schemas.microsoft.com/office/drawing/2014/main" id="{509CB0CB-FA48-0075-F5F8-D9C54C40E915}"/>
              </a:ext>
            </a:extLst>
          </p:cNvPr>
          <p:cNvSpPr txBox="1">
            <a:spLocks/>
          </p:cNvSpPr>
          <p:nvPr/>
        </p:nvSpPr>
        <p:spPr>
          <a:xfrm>
            <a:off x="6008487" y="2320439"/>
            <a:ext cx="2969342" cy="32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en-IN" sz="1200" dirty="0">
                <a:solidFill>
                  <a:schemeClr val="bg1"/>
                </a:solidFill>
              </a:rPr>
              <a:t>Graph for Users</a:t>
            </a:r>
          </a:p>
        </p:txBody>
      </p:sp>
      <p:cxnSp>
        <p:nvCxnSpPr>
          <p:cNvPr id="404" name="Straight Arrow Connector 403">
            <a:extLst>
              <a:ext uri="{FF2B5EF4-FFF2-40B4-BE49-F238E27FC236}">
                <a16:creationId xmlns:a16="http://schemas.microsoft.com/office/drawing/2014/main" id="{5F597320-8B52-1222-4576-7AEEB32F05CF}"/>
              </a:ext>
            </a:extLst>
          </p:cNvPr>
          <p:cNvCxnSpPr>
            <a:cxnSpLocks/>
          </p:cNvCxnSpPr>
          <p:nvPr/>
        </p:nvCxnSpPr>
        <p:spPr>
          <a:xfrm flipH="1">
            <a:off x="8885050" y="3230694"/>
            <a:ext cx="3081" cy="277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5" name="Google Shape;518;p30">
            <a:extLst>
              <a:ext uri="{FF2B5EF4-FFF2-40B4-BE49-F238E27FC236}">
                <a16:creationId xmlns:a16="http://schemas.microsoft.com/office/drawing/2014/main" id="{E040FD31-B02D-A311-3ECB-1647E9E19FFC}"/>
              </a:ext>
            </a:extLst>
          </p:cNvPr>
          <p:cNvSpPr txBox="1">
            <a:spLocks/>
          </p:cNvSpPr>
          <p:nvPr/>
        </p:nvSpPr>
        <p:spPr>
          <a:xfrm>
            <a:off x="6008487" y="4850102"/>
            <a:ext cx="2969342" cy="32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en-IN" sz="1200" dirty="0">
                <a:solidFill>
                  <a:schemeClr val="bg1"/>
                </a:solidFill>
              </a:rPr>
              <a:t>Graph for Papers</a:t>
            </a:r>
          </a:p>
        </p:txBody>
      </p:sp>
      <p:pic>
        <p:nvPicPr>
          <p:cNvPr id="417" name="Picture 416">
            <a:extLst>
              <a:ext uri="{FF2B5EF4-FFF2-40B4-BE49-F238E27FC236}">
                <a16:creationId xmlns:a16="http://schemas.microsoft.com/office/drawing/2014/main" id="{51107D18-F764-D65B-88C7-63051C882FDC}"/>
              </a:ext>
            </a:extLst>
          </p:cNvPr>
          <p:cNvPicPr>
            <a:picLocks noChangeAspect="1"/>
          </p:cNvPicPr>
          <p:nvPr/>
        </p:nvPicPr>
        <p:blipFill rotWithShape="1">
          <a:blip r:embed="rId4"/>
          <a:srcRect b="26714"/>
          <a:stretch/>
        </p:blipFill>
        <p:spPr>
          <a:xfrm>
            <a:off x="2895601" y="985066"/>
            <a:ext cx="2343124" cy="1882770"/>
          </a:xfrm>
          <a:prstGeom prst="rect">
            <a:avLst/>
          </a:prstGeom>
        </p:spPr>
      </p:pic>
      <p:pic>
        <p:nvPicPr>
          <p:cNvPr id="418" name="Picture 417">
            <a:extLst>
              <a:ext uri="{FF2B5EF4-FFF2-40B4-BE49-F238E27FC236}">
                <a16:creationId xmlns:a16="http://schemas.microsoft.com/office/drawing/2014/main" id="{5C2A5F63-3AFE-66F7-B01C-9094739437D1}"/>
              </a:ext>
            </a:extLst>
          </p:cNvPr>
          <p:cNvPicPr>
            <a:picLocks noChangeAspect="1"/>
          </p:cNvPicPr>
          <p:nvPr/>
        </p:nvPicPr>
        <p:blipFill rotWithShape="1">
          <a:blip r:embed="rId5"/>
          <a:srcRect b="12014"/>
          <a:stretch/>
        </p:blipFill>
        <p:spPr>
          <a:xfrm>
            <a:off x="682348" y="992689"/>
            <a:ext cx="1935898" cy="1869167"/>
          </a:xfrm>
          <a:prstGeom prst="rect">
            <a:avLst/>
          </a:prstGeom>
        </p:spPr>
      </p:pic>
      <p:pic>
        <p:nvPicPr>
          <p:cNvPr id="420" name="Picture 419">
            <a:extLst>
              <a:ext uri="{FF2B5EF4-FFF2-40B4-BE49-F238E27FC236}">
                <a16:creationId xmlns:a16="http://schemas.microsoft.com/office/drawing/2014/main" id="{4AC91C0C-27B9-675F-7757-05F1A36E2DBE}"/>
              </a:ext>
            </a:extLst>
          </p:cNvPr>
          <p:cNvPicPr>
            <a:picLocks noChangeAspect="1"/>
          </p:cNvPicPr>
          <p:nvPr/>
        </p:nvPicPr>
        <p:blipFill>
          <a:blip r:embed="rId6"/>
          <a:stretch>
            <a:fillRect/>
          </a:stretch>
        </p:blipFill>
        <p:spPr>
          <a:xfrm>
            <a:off x="6255893" y="2680603"/>
            <a:ext cx="2482024" cy="2141603"/>
          </a:xfrm>
          <a:prstGeom prst="rect">
            <a:avLst/>
          </a:prstGeom>
        </p:spPr>
      </p:pic>
      <p:pic>
        <p:nvPicPr>
          <p:cNvPr id="421" name="Picture 420">
            <a:extLst>
              <a:ext uri="{FF2B5EF4-FFF2-40B4-BE49-F238E27FC236}">
                <a16:creationId xmlns:a16="http://schemas.microsoft.com/office/drawing/2014/main" id="{448FC758-69CA-478A-5CE5-CC705690B97A}"/>
              </a:ext>
            </a:extLst>
          </p:cNvPr>
          <p:cNvPicPr>
            <a:picLocks noChangeAspect="1"/>
          </p:cNvPicPr>
          <p:nvPr/>
        </p:nvPicPr>
        <p:blipFill rotWithShape="1">
          <a:blip r:embed="rId7"/>
          <a:srcRect b="47342"/>
          <a:stretch/>
        </p:blipFill>
        <p:spPr>
          <a:xfrm>
            <a:off x="3002177" y="3382109"/>
            <a:ext cx="2196056" cy="1270273"/>
          </a:xfrm>
          <a:prstGeom prst="rect">
            <a:avLst/>
          </a:prstGeom>
        </p:spPr>
      </p:pic>
      <p:pic>
        <p:nvPicPr>
          <p:cNvPr id="422" name="Picture 421">
            <a:extLst>
              <a:ext uri="{FF2B5EF4-FFF2-40B4-BE49-F238E27FC236}">
                <a16:creationId xmlns:a16="http://schemas.microsoft.com/office/drawing/2014/main" id="{49B68045-9A8F-DBC0-9C48-69A00ADF887D}"/>
              </a:ext>
            </a:extLst>
          </p:cNvPr>
          <p:cNvPicPr>
            <a:picLocks noChangeAspect="1"/>
          </p:cNvPicPr>
          <p:nvPr/>
        </p:nvPicPr>
        <p:blipFill>
          <a:blip r:embed="rId8"/>
          <a:stretch>
            <a:fillRect/>
          </a:stretch>
        </p:blipFill>
        <p:spPr>
          <a:xfrm>
            <a:off x="6248400" y="144326"/>
            <a:ext cx="2489517" cy="2141603"/>
          </a:xfrm>
          <a:prstGeom prst="rect">
            <a:avLst/>
          </a:prstGeom>
        </p:spPr>
      </p:pic>
      <p:pic>
        <p:nvPicPr>
          <p:cNvPr id="423" name="Picture 422">
            <a:extLst>
              <a:ext uri="{FF2B5EF4-FFF2-40B4-BE49-F238E27FC236}">
                <a16:creationId xmlns:a16="http://schemas.microsoft.com/office/drawing/2014/main" id="{7EE54AB9-3B11-6AD0-8A33-72D7E1E54024}"/>
              </a:ext>
            </a:extLst>
          </p:cNvPr>
          <p:cNvPicPr>
            <a:picLocks noChangeAspect="1"/>
          </p:cNvPicPr>
          <p:nvPr/>
        </p:nvPicPr>
        <p:blipFill rotWithShape="1">
          <a:blip r:embed="rId9"/>
          <a:srcRect b="44481"/>
          <a:stretch/>
        </p:blipFill>
        <p:spPr>
          <a:xfrm>
            <a:off x="603389" y="3369289"/>
            <a:ext cx="2103476" cy="1282311"/>
          </a:xfrm>
          <a:prstGeom prst="rect">
            <a:avLst/>
          </a:prstGeom>
        </p:spPr>
      </p:pic>
      <p:sp>
        <p:nvSpPr>
          <p:cNvPr id="424" name="Google Shape;518;p30">
            <a:extLst>
              <a:ext uri="{FF2B5EF4-FFF2-40B4-BE49-F238E27FC236}">
                <a16:creationId xmlns:a16="http://schemas.microsoft.com/office/drawing/2014/main" id="{B5485977-4AD7-E860-640D-655E4AAFB77A}"/>
              </a:ext>
            </a:extLst>
          </p:cNvPr>
          <p:cNvSpPr txBox="1">
            <a:spLocks/>
          </p:cNvSpPr>
          <p:nvPr/>
        </p:nvSpPr>
        <p:spPr>
          <a:xfrm>
            <a:off x="2817701" y="2941202"/>
            <a:ext cx="2421024" cy="32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en-IN" sz="1200" dirty="0">
                <a:solidFill>
                  <a:schemeClr val="bg1"/>
                </a:solidFill>
              </a:rPr>
              <a:t>Creating Papers</a:t>
            </a:r>
          </a:p>
        </p:txBody>
      </p:sp>
      <p:sp>
        <p:nvSpPr>
          <p:cNvPr id="425" name="Google Shape;518;p30">
            <a:extLst>
              <a:ext uri="{FF2B5EF4-FFF2-40B4-BE49-F238E27FC236}">
                <a16:creationId xmlns:a16="http://schemas.microsoft.com/office/drawing/2014/main" id="{E98C21A1-FD5E-1B57-1EE7-D56586F6DFD6}"/>
              </a:ext>
            </a:extLst>
          </p:cNvPr>
          <p:cNvSpPr txBox="1">
            <a:spLocks/>
          </p:cNvSpPr>
          <p:nvPr/>
        </p:nvSpPr>
        <p:spPr>
          <a:xfrm>
            <a:off x="1646139" y="4798020"/>
            <a:ext cx="2421024" cy="32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0000"/>
              </a:lnSpc>
              <a:spcBef>
                <a:spcPts val="0"/>
              </a:spcBef>
              <a:spcAft>
                <a:spcPts val="0"/>
              </a:spcAft>
              <a:buClr>
                <a:schemeClr val="dk2"/>
              </a:buClr>
              <a:buSzPts val="3600"/>
              <a:buFont typeface="Hepta Slab SemiBold"/>
              <a:buNone/>
              <a:defRPr sz="2000" b="0" i="0" u="none" strike="noStrike" cap="none">
                <a:solidFill>
                  <a:schemeClr val="dk1"/>
                </a:solidFill>
                <a:latin typeface="Hepta Slab Medium"/>
                <a:ea typeface="Hepta Slab Medium"/>
                <a:cs typeface="Hepta Slab Medium"/>
                <a:sym typeface="Hepta Slab Medium"/>
              </a:defRPr>
            </a:lvl1pPr>
            <a:lvl2pPr marR="0" lvl="1"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dk1"/>
              </a:buClr>
              <a:buSzPts val="3600"/>
              <a:buFont typeface="Oswald SemiBold"/>
              <a:buNone/>
              <a:defRPr sz="3600" b="0" i="0" u="none" strike="noStrike" cap="none">
                <a:solidFill>
                  <a:schemeClr val="dk1"/>
                </a:solidFill>
                <a:latin typeface="Oswald SemiBold"/>
                <a:ea typeface="Oswald SemiBold"/>
                <a:cs typeface="Oswald SemiBold"/>
                <a:sym typeface="Oswald SemiBold"/>
              </a:defRPr>
            </a:lvl9pPr>
          </a:lstStyle>
          <a:p>
            <a:pPr algn="ctr"/>
            <a:r>
              <a:rPr lang="en-IN" sz="1200" dirty="0">
                <a:solidFill>
                  <a:schemeClr val="bg1"/>
                </a:solidFill>
              </a:rPr>
              <a:t>Databases for User’s and paper</a:t>
            </a:r>
          </a:p>
        </p:txBody>
      </p:sp>
      <p:sp>
        <p:nvSpPr>
          <p:cNvPr id="23" name="Google Shape;1602;p42">
            <a:extLst>
              <a:ext uri="{FF2B5EF4-FFF2-40B4-BE49-F238E27FC236}">
                <a16:creationId xmlns:a16="http://schemas.microsoft.com/office/drawing/2014/main" id="{78F41385-FEAA-44DF-9E6E-28DDE4070C8E}"/>
              </a:ext>
            </a:extLst>
          </p:cNvPr>
          <p:cNvSpPr txBox="1">
            <a:spLocks noGrp="1"/>
          </p:cNvSpPr>
          <p:nvPr>
            <p:ph type="title"/>
          </p:nvPr>
        </p:nvSpPr>
        <p:spPr>
          <a:xfrm>
            <a:off x="603389" y="271688"/>
            <a:ext cx="4935242" cy="572700"/>
          </a:xfrm>
          <a:prstGeom prst="rect">
            <a:avLst/>
          </a:prstGeom>
        </p:spPr>
        <p:txBody>
          <a:bodyPr spcFirstLastPara="1" wrap="square" lIns="91425" tIns="91425" rIns="91425" bIns="91425" anchor="t" anchorCtr="0">
            <a:noAutofit/>
          </a:bodyPr>
          <a:lstStyle/>
          <a:p>
            <a:pPr lvl="0"/>
            <a:r>
              <a:rPr lang="en" dirty="0"/>
              <a:t>RESULTS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wipe(left)">
                                      <p:cBhvr>
                                        <p:cTn id="7" dur="500"/>
                                        <p:tgtEl>
                                          <p:spTgt spid="40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3"/>
                                        </p:tgtEl>
                                        <p:attrNameLst>
                                          <p:attrName>style.visibility</p:attrName>
                                        </p:attrNameLst>
                                      </p:cBhvr>
                                      <p:to>
                                        <p:strVal val="visible"/>
                                      </p:to>
                                    </p:set>
                                    <p:animEffect transition="in" filter="wipe(left)">
                                      <p:cBhvr>
                                        <p:cTn id="10" dur="500"/>
                                        <p:tgtEl>
                                          <p:spTgt spid="403"/>
                                        </p:tgtEl>
                                      </p:cBhvr>
                                    </p:animEffect>
                                  </p:childTnLst>
                                </p:cTn>
                              </p:par>
                              <p:par>
                                <p:cTn id="11" presetID="22" presetClass="entr" presetSubtype="1" fill="hold" nodeType="withEffect">
                                  <p:stCondLst>
                                    <p:cond delay="0"/>
                                  </p:stCondLst>
                                  <p:childTnLst>
                                    <p:set>
                                      <p:cBhvr>
                                        <p:cTn id="12" dur="1" fill="hold">
                                          <p:stCondLst>
                                            <p:cond delay="0"/>
                                          </p:stCondLst>
                                        </p:cTn>
                                        <p:tgtEl>
                                          <p:spTgt spid="404"/>
                                        </p:tgtEl>
                                        <p:attrNameLst>
                                          <p:attrName>style.visibility</p:attrName>
                                        </p:attrNameLst>
                                      </p:cBhvr>
                                      <p:to>
                                        <p:strVal val="visible"/>
                                      </p:to>
                                    </p:set>
                                    <p:animEffect transition="in" filter="wipe(up)">
                                      <p:cBhvr>
                                        <p:cTn id="13" dur="500"/>
                                        <p:tgtEl>
                                          <p:spTgt spid="404"/>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05"/>
                                        </p:tgtEl>
                                        <p:attrNameLst>
                                          <p:attrName>style.visibility</p:attrName>
                                        </p:attrNameLst>
                                      </p:cBhvr>
                                      <p:to>
                                        <p:strVal val="visible"/>
                                      </p:to>
                                    </p:set>
                                    <p:animEffect transition="in" filter="wipe(right)">
                                      <p:cBhvr>
                                        <p:cTn id="16" dur="500"/>
                                        <p:tgtEl>
                                          <p:spTgt spid="40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24"/>
                                        </p:tgtEl>
                                        <p:attrNameLst>
                                          <p:attrName>style.visibility</p:attrName>
                                        </p:attrNameLst>
                                      </p:cBhvr>
                                      <p:to>
                                        <p:strVal val="visible"/>
                                      </p:to>
                                    </p:set>
                                    <p:animEffect transition="in" filter="wipe(left)">
                                      <p:cBhvr>
                                        <p:cTn id="19" dur="500"/>
                                        <p:tgtEl>
                                          <p:spTgt spid="4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25"/>
                                        </p:tgtEl>
                                        <p:attrNameLst>
                                          <p:attrName>style.visibility</p:attrName>
                                        </p:attrNameLst>
                                      </p:cBhvr>
                                      <p:to>
                                        <p:strVal val="visible"/>
                                      </p:to>
                                    </p:set>
                                    <p:animEffect transition="in" filter="wipe(left)">
                                      <p:cBhvr>
                                        <p:cTn id="22"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403" grpId="0"/>
      <p:bldP spid="405" grpId="0"/>
      <p:bldP spid="424" grpId="0"/>
      <p:bldP spid="4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We are using the graph data structure for implementing the network</a:t>
            </a:r>
          </a:p>
        </p:txBody>
      </p:sp>
      <p:sp>
        <p:nvSpPr>
          <p:cNvPr id="183" name="Google Shape;183;p31"/>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p>
            <a:pPr marL="0" lvl="0" indent="0"/>
            <a:r>
              <a:rPr lang="en-US" sz="1600" dirty="0"/>
              <a:t>Thus graphs helps well to handle correlation for citations between different papers</a:t>
            </a:r>
          </a:p>
        </p:txBody>
      </p:sp>
      <p:sp>
        <p:nvSpPr>
          <p:cNvPr id="184" name="Google Shape;184;p31"/>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p>
            <a:pPr marL="0" lvl="0" indent="0"/>
            <a:r>
              <a:rPr lang="en-US" sz="1600" dirty="0"/>
              <a:t>Boyer </a:t>
            </a:r>
            <a:r>
              <a:rPr lang="en-US" sz="1600" dirty="0" err="1"/>
              <a:t>moore</a:t>
            </a:r>
            <a:r>
              <a:rPr lang="en-US" sz="1600" dirty="0"/>
              <a:t> Algo is also used for searching users</a:t>
            </a:r>
          </a:p>
        </p:txBody>
      </p:sp>
      <p:sp>
        <p:nvSpPr>
          <p:cNvPr id="185" name="Google Shape;185;p31"/>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p>
            <a:pPr marL="0" lvl="0" indent="0"/>
            <a:r>
              <a:rPr lang="en-US" sz="1600" dirty="0"/>
              <a:t>We have also used concepts for directed graph.</a:t>
            </a:r>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 AND FUTURE WORK</a:t>
            </a:r>
            <a:endParaRPr dirty="0"/>
          </a:p>
        </p:txBody>
      </p:sp>
      <p:grpSp>
        <p:nvGrpSpPr>
          <p:cNvPr id="187" name="Google Shape;187;p31"/>
          <p:cNvGrpSpPr/>
          <p:nvPr/>
        </p:nvGrpSpPr>
        <p:grpSpPr>
          <a:xfrm>
            <a:off x="5207541" y="3651649"/>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 name="Google Shape;219;p31"/>
          <p:cNvGrpSpPr/>
          <p:nvPr/>
        </p:nvGrpSpPr>
        <p:grpSpPr>
          <a:xfrm>
            <a:off x="5207616" y="20547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53" name="Google Shape;353;p31"/>
          <p:cNvCxnSpPr/>
          <p:nvPr/>
        </p:nvCxnSpPr>
        <p:spPr>
          <a:xfrm>
            <a:off x="1670925" y="347900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5746475" y="34790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1132013" y="364042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77055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000" y="1152475"/>
            <a:ext cx="7704000" cy="3416400"/>
          </a:xfrm>
          <a:prstGeom prst="rect">
            <a:avLst/>
          </a:prstGeom>
          <a:noFill/>
        </p:spPr>
        <p:txBody>
          <a:bodyPr spcFirstLastPara="1" wrap="square" lIns="91425" tIns="91425" rIns="91425" bIns="91425" anchor="t" anchorCtr="0">
            <a:noAutofit/>
          </a:bodyPr>
          <a:lstStyle/>
          <a:p>
            <a:pPr marL="0" indent="0">
              <a:buNone/>
            </a:pPr>
            <a:r>
              <a:rPr lang="en-US" sz="1600" dirty="0"/>
              <a:t>The given coursework was completed with lots of researches which made the coursework comparatively easier. After various research and practice we were able to know how graph are used in social networks. Lots of websites, journals and books were consulted for gaining information on various important topics. All the references are mentioned below.</a:t>
            </a:r>
          </a:p>
          <a:p>
            <a:pPr marL="0" lvl="0" indent="0" algn="ctr" rtl="0">
              <a:spcBef>
                <a:spcPts val="0"/>
              </a:spcBef>
              <a:spcAft>
                <a:spcPts val="0"/>
              </a:spcAft>
              <a:buNone/>
            </a:pPr>
            <a:r>
              <a:rPr lang="en-US" sz="1400" b="1" dirty="0">
                <a:solidFill>
                  <a:schemeClr val="lt2"/>
                </a:solidFill>
                <a:latin typeface="Rajdhani"/>
                <a:ea typeface="Rajdhani"/>
                <a:cs typeface="Rajdhani"/>
                <a:sym typeface="Rajdhani"/>
              </a:rPr>
              <a:t>BOOKS</a:t>
            </a:r>
            <a:endParaRPr sz="1400" b="1" dirty="0">
              <a:solidFill>
                <a:schemeClr val="lt2"/>
              </a:solidFill>
              <a:latin typeface="Rajdhani"/>
              <a:ea typeface="Rajdhani"/>
              <a:cs typeface="Rajdhani"/>
              <a:sym typeface="Rajdhani"/>
            </a:endParaRPr>
          </a:p>
          <a:p>
            <a:pPr marL="158750" lvl="0" indent="0" algn="ctr" rtl="0">
              <a:spcAft>
                <a:spcPts val="0"/>
              </a:spcAft>
              <a:buClr>
                <a:schemeClr val="lt2"/>
              </a:buClr>
              <a:buSzPts val="1100"/>
              <a:buNone/>
            </a:pPr>
            <a:r>
              <a:rPr lang="en-US" sz="1400" dirty="0">
                <a:solidFill>
                  <a:schemeClr val="lt2"/>
                </a:solidFill>
                <a:uFill>
                  <a:noFill/>
                </a:uFill>
              </a:rPr>
              <a:t>Advance data structure book</a:t>
            </a:r>
          </a:p>
          <a:p>
            <a:pPr marL="158750" lvl="0" indent="0" algn="ctr" rtl="0">
              <a:spcAft>
                <a:spcPts val="0"/>
              </a:spcAft>
              <a:buClr>
                <a:schemeClr val="lt2"/>
              </a:buClr>
              <a:buSzPts val="1100"/>
              <a:buNone/>
            </a:pPr>
            <a:endParaRPr lang="en-US" sz="1400" dirty="0">
              <a:solidFill>
                <a:schemeClr val="lt2"/>
              </a:solidFill>
              <a:uFill>
                <a:noFill/>
              </a:uFill>
            </a:endParaRPr>
          </a:p>
          <a:p>
            <a:pPr marL="0" lvl="0" indent="0" algn="ctr">
              <a:buNone/>
            </a:pPr>
            <a:r>
              <a:rPr lang="en-US" sz="1400" b="1" dirty="0">
                <a:solidFill>
                  <a:schemeClr val="lt2"/>
                </a:solidFill>
                <a:latin typeface="Rajdhani"/>
                <a:ea typeface="Rajdhani"/>
                <a:cs typeface="Rajdhani"/>
                <a:sym typeface="Rajdhani"/>
              </a:rPr>
              <a:t>JOURNALS</a:t>
            </a:r>
          </a:p>
          <a:p>
            <a:pPr marL="158750" lvl="0" indent="0" algn="ctr">
              <a:buClr>
                <a:schemeClr val="lt2"/>
              </a:buClr>
              <a:buNone/>
            </a:pPr>
            <a:r>
              <a:rPr lang="en-US" sz="1400" dirty="0">
                <a:solidFill>
                  <a:schemeClr val="lt2"/>
                </a:solidFill>
                <a:uFill>
                  <a:noFill/>
                </a:uFill>
              </a:rPr>
              <a:t>A Review of Graph Based Algorithms in Social Media Data Analytics</a:t>
            </a:r>
          </a:p>
          <a:p>
            <a:pPr marL="158750" lvl="0" indent="0" algn="ctr">
              <a:buClr>
                <a:schemeClr val="lt2"/>
              </a:buClr>
              <a:buNone/>
            </a:pPr>
            <a:endParaRPr lang="en-US" sz="1400" b="1" dirty="0">
              <a:solidFill>
                <a:schemeClr val="lt2"/>
              </a:solidFill>
              <a:latin typeface="Rajdhani"/>
              <a:ea typeface="Rajdhani"/>
              <a:cs typeface="Rajdhani"/>
              <a:sym typeface="Rajdhani"/>
            </a:endParaRPr>
          </a:p>
          <a:p>
            <a:pPr marL="0" lvl="0" indent="0" algn="ctr">
              <a:buNone/>
            </a:pPr>
            <a:r>
              <a:rPr lang="en-US" sz="1400" b="1" dirty="0">
                <a:solidFill>
                  <a:schemeClr val="lt2"/>
                </a:solidFill>
                <a:latin typeface="Rajdhani"/>
                <a:ea typeface="Rajdhani"/>
                <a:cs typeface="Rajdhani"/>
                <a:sym typeface="Rajdhani"/>
              </a:rPr>
              <a:t>WEBSITES</a:t>
            </a:r>
          </a:p>
          <a:p>
            <a:pPr marL="158750" lvl="0" indent="0" algn="ctr">
              <a:buClr>
                <a:schemeClr val="lt2"/>
              </a:buClr>
              <a:buNone/>
            </a:pPr>
            <a:r>
              <a:rPr lang="en-US" sz="1400" dirty="0">
                <a:solidFill>
                  <a:schemeClr val="lt2"/>
                </a:solidFill>
                <a:uFill>
                  <a:noFill/>
                </a:uFill>
                <a:hlinkClick r:id="rId3"/>
              </a:rPr>
              <a:t>www.google.com</a:t>
            </a:r>
            <a:endParaRPr lang="en-US" sz="1400" dirty="0">
              <a:solidFill>
                <a:schemeClr val="lt2"/>
              </a:solidFill>
              <a:uFill>
                <a:noFill/>
              </a:uFill>
            </a:endParaRPr>
          </a:p>
          <a:p>
            <a:pPr marL="158750" lvl="0" indent="0" algn="ctr">
              <a:buClr>
                <a:schemeClr val="lt2"/>
              </a:buClr>
              <a:buNone/>
            </a:pPr>
            <a:r>
              <a:rPr lang="en-US" sz="1400" dirty="0">
                <a:solidFill>
                  <a:schemeClr val="lt2"/>
                </a:solidFill>
                <a:uFill>
                  <a:noFill/>
                </a:uFill>
              </a:rPr>
              <a:t>www.github.com</a:t>
            </a:r>
            <a:endParaRPr lang="en-US" sz="1400" dirty="0">
              <a:solidFill>
                <a:schemeClr val="lt2"/>
              </a:solidFill>
            </a:endParaRPr>
          </a:p>
          <a:p>
            <a:pPr marL="457200" lvl="0" indent="-298450" algn="l" rtl="0">
              <a:spcAft>
                <a:spcPts val="0"/>
              </a:spcAft>
              <a:buClr>
                <a:schemeClr val="lt2"/>
              </a:buClr>
              <a:buSzPts val="1100"/>
              <a:buChar char="●"/>
            </a:pPr>
            <a:endParaRPr lang="en-US" sz="1400" dirty="0">
              <a:solidFill>
                <a:schemeClr val="lt2"/>
              </a:solidFill>
              <a:uFill>
                <a:noFill/>
              </a:uFill>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a:t>
            </a:r>
            <a:endParaRPr dirty="0"/>
          </a:p>
        </p:txBody>
      </p:sp>
    </p:spTree>
    <p:extLst>
      <p:ext uri="{BB962C8B-B14F-4D97-AF65-F5344CB8AC3E}">
        <p14:creationId xmlns:p14="http://schemas.microsoft.com/office/powerpoint/2010/main" val="2002362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752600" y="1276350"/>
            <a:ext cx="5105400" cy="167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600" dirty="0"/>
              <a:t>THANK YOU</a:t>
            </a:r>
            <a:endParaRPr sz="6600" dirty="0"/>
          </a:p>
        </p:txBody>
      </p:sp>
      <p:sp>
        <p:nvSpPr>
          <p:cNvPr id="175" name="Google Shape;175;p30"/>
          <p:cNvSpPr txBox="1">
            <a:spLocks noGrp="1"/>
          </p:cNvSpPr>
          <p:nvPr>
            <p:ph type="subTitle" idx="1"/>
          </p:nvPr>
        </p:nvSpPr>
        <p:spPr>
          <a:xfrm>
            <a:off x="2895600" y="2800350"/>
            <a:ext cx="39624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HAVE ANY QUESTIONS WE WILL BHI PLEASED TO SOLVE IT.</a:t>
            </a:r>
            <a:endParaRPr dirty="0"/>
          </a:p>
        </p:txBody>
      </p:sp>
      <p:cxnSp>
        <p:nvCxnSpPr>
          <p:cNvPr id="177" name="Google Shape;177;p30"/>
          <p:cNvCxnSpPr/>
          <p:nvPr/>
        </p:nvCxnSpPr>
        <p:spPr>
          <a:xfrm flipV="1">
            <a:off x="2819400" y="2707213"/>
            <a:ext cx="40353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24001" y="1560224"/>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t>GANESH</a:t>
            </a:r>
            <a:endParaRPr dirty="0"/>
          </a:p>
        </p:txBody>
      </p:sp>
      <p:sp>
        <p:nvSpPr>
          <p:cNvPr id="116" name="Google Shape;116;p26"/>
          <p:cNvSpPr txBox="1">
            <a:spLocks noGrp="1"/>
          </p:cNvSpPr>
          <p:nvPr>
            <p:ph type="subTitle" idx="1"/>
          </p:nvPr>
        </p:nvSpPr>
        <p:spPr>
          <a:xfrm>
            <a:off x="1524000" y="1887174"/>
            <a:ext cx="2984088"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buNone/>
            </a:pPr>
            <a:r>
              <a:rPr lang="en-US" dirty="0"/>
              <a:t>P</a:t>
            </a:r>
            <a:r>
              <a:rPr lang="en" dirty="0"/>
              <a:t>rn – 22010331</a:t>
            </a:r>
          </a:p>
          <a:p>
            <a:pPr marL="0" lvl="0" indent="0" algn="l" rtl="0">
              <a:lnSpc>
                <a:spcPct val="100000"/>
              </a:lnSpc>
              <a:spcBef>
                <a:spcPts val="0"/>
              </a:spcBef>
              <a:buNone/>
            </a:pPr>
            <a:r>
              <a:rPr lang="en" dirty="0"/>
              <a:t>Roll No – 271018</a:t>
            </a:r>
          </a:p>
          <a:p>
            <a:pPr marL="0" lvl="0" indent="0" algn="l" rtl="0">
              <a:lnSpc>
                <a:spcPct val="100000"/>
              </a:lnSpc>
              <a:spcBef>
                <a:spcPts val="0"/>
              </a:spcBef>
              <a:spcAft>
                <a:spcPts val="1600"/>
              </a:spcAft>
              <a:buNone/>
            </a:pPr>
            <a:r>
              <a:rPr lang="en" dirty="0"/>
              <a:t>Email – ganesh.22010331@viit.ac.in</a:t>
            </a:r>
            <a:endParaRPr dirty="0"/>
          </a:p>
        </p:txBody>
      </p:sp>
      <p:sp>
        <p:nvSpPr>
          <p:cNvPr id="117" name="Google Shape;117;p26"/>
          <p:cNvSpPr txBox="1">
            <a:spLocks noGrp="1"/>
          </p:cNvSpPr>
          <p:nvPr>
            <p:ph type="title" idx="2"/>
          </p:nvPr>
        </p:nvSpPr>
        <p:spPr>
          <a:xfrm>
            <a:off x="4857774" y="1562862"/>
            <a:ext cx="2926913" cy="421500"/>
          </a:xfrm>
          <a:prstGeom prst="rect">
            <a:avLst/>
          </a:prstGeom>
        </p:spPr>
        <p:txBody>
          <a:bodyPr spcFirstLastPara="1" wrap="square" lIns="91425" tIns="91425" rIns="91425" bIns="91425" anchor="ctr" anchorCtr="0">
            <a:noAutofit/>
          </a:bodyPr>
          <a:lstStyle/>
          <a:p>
            <a:pPr lvl="0"/>
            <a:r>
              <a:rPr lang="en" dirty="0"/>
              <a:t>ADITYA GAIKWAD</a:t>
            </a:r>
            <a:endParaRPr dirty="0"/>
          </a:p>
        </p:txBody>
      </p:sp>
      <p:sp>
        <p:nvSpPr>
          <p:cNvPr id="118" name="Google Shape;118;p26"/>
          <p:cNvSpPr txBox="1">
            <a:spLocks noGrp="1"/>
          </p:cNvSpPr>
          <p:nvPr>
            <p:ph type="subTitle" idx="3"/>
          </p:nvPr>
        </p:nvSpPr>
        <p:spPr>
          <a:xfrm>
            <a:off x="4857774" y="1889837"/>
            <a:ext cx="2926913" cy="644700"/>
          </a:xfrm>
          <a:prstGeom prst="rect">
            <a:avLst/>
          </a:prstGeom>
        </p:spPr>
        <p:txBody>
          <a:bodyPr spcFirstLastPara="1" wrap="square" lIns="91425" tIns="91425" rIns="91425" bIns="91425" anchor="t" anchorCtr="0">
            <a:noAutofit/>
          </a:bodyPr>
          <a:lstStyle/>
          <a:p>
            <a:pPr marL="0" lvl="0" indent="0"/>
            <a:r>
              <a:rPr lang="en-US" dirty="0"/>
              <a:t>Prn – 22010088</a:t>
            </a:r>
          </a:p>
          <a:p>
            <a:pPr marL="0" lvl="0" indent="0"/>
            <a:r>
              <a:rPr lang="en-US" dirty="0"/>
              <a:t>Roll No – 271002</a:t>
            </a:r>
          </a:p>
          <a:p>
            <a:pPr marL="0" lvl="0" indent="0">
              <a:spcAft>
                <a:spcPts val="1600"/>
              </a:spcAft>
            </a:pPr>
            <a:r>
              <a:rPr lang="en-US" dirty="0"/>
              <a:t>Email – aditya.22010088@viit.ac.in</a:t>
            </a:r>
          </a:p>
        </p:txBody>
      </p:sp>
      <p:sp>
        <p:nvSpPr>
          <p:cNvPr id="119" name="Google Shape;119;p26"/>
          <p:cNvSpPr txBox="1">
            <a:spLocks noGrp="1"/>
          </p:cNvSpPr>
          <p:nvPr>
            <p:ph type="title" idx="4"/>
          </p:nvPr>
        </p:nvSpPr>
        <p:spPr>
          <a:xfrm>
            <a:off x="2839938" y="3266106"/>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ISHWAR ZATKE</a:t>
            </a:r>
            <a:endParaRPr dirty="0"/>
          </a:p>
        </p:txBody>
      </p:sp>
      <p:sp>
        <p:nvSpPr>
          <p:cNvPr id="120" name="Google Shape;120;p26"/>
          <p:cNvSpPr txBox="1">
            <a:spLocks noGrp="1"/>
          </p:cNvSpPr>
          <p:nvPr>
            <p:ph type="subTitle" idx="5"/>
          </p:nvPr>
        </p:nvSpPr>
        <p:spPr>
          <a:xfrm>
            <a:off x="2839937" y="3593056"/>
            <a:ext cx="2946688" cy="644700"/>
          </a:xfrm>
          <a:prstGeom prst="rect">
            <a:avLst/>
          </a:prstGeom>
        </p:spPr>
        <p:txBody>
          <a:bodyPr spcFirstLastPara="1" wrap="square" lIns="91425" tIns="91425" rIns="91425" bIns="91425" anchor="t" anchorCtr="0">
            <a:noAutofit/>
          </a:bodyPr>
          <a:lstStyle/>
          <a:p>
            <a:pPr marL="0" lvl="0" indent="0">
              <a:lnSpc>
                <a:spcPct val="100000"/>
              </a:lnSpc>
            </a:pPr>
            <a:r>
              <a:rPr lang="en-US" dirty="0"/>
              <a:t>Prn – 22010600</a:t>
            </a:r>
          </a:p>
          <a:p>
            <a:pPr marL="0" lvl="0" indent="0">
              <a:lnSpc>
                <a:spcPct val="100000"/>
              </a:lnSpc>
            </a:pPr>
            <a:r>
              <a:rPr lang="en-US" dirty="0"/>
              <a:t>Roll No – 271022</a:t>
            </a:r>
          </a:p>
          <a:p>
            <a:pPr marL="0" lvl="0" indent="0">
              <a:lnSpc>
                <a:spcPct val="100000"/>
              </a:lnSpc>
              <a:spcAft>
                <a:spcPts val="1600"/>
              </a:spcAft>
            </a:pPr>
            <a:r>
              <a:rPr lang="en-US" dirty="0"/>
              <a:t>Email – ishwar.22010600@viit.ac.in</a:t>
            </a:r>
          </a:p>
        </p:txBody>
      </p:sp>
      <p:sp>
        <p:nvSpPr>
          <p:cNvPr id="121" name="Google Shape;121;p26"/>
          <p:cNvSpPr txBox="1">
            <a:spLocks noGrp="1"/>
          </p:cNvSpPr>
          <p:nvPr>
            <p:ph type="title" idx="6"/>
          </p:nvPr>
        </p:nvSpPr>
        <p:spPr>
          <a:xfrm>
            <a:off x="6172200" y="3266738"/>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HAESHIT SINGH</a:t>
            </a:r>
            <a:endParaRPr dirty="0"/>
          </a:p>
        </p:txBody>
      </p:sp>
      <p:sp>
        <p:nvSpPr>
          <p:cNvPr id="122" name="Google Shape;122;p26"/>
          <p:cNvSpPr txBox="1">
            <a:spLocks noGrp="1"/>
          </p:cNvSpPr>
          <p:nvPr>
            <p:ph type="subTitle" idx="7"/>
          </p:nvPr>
        </p:nvSpPr>
        <p:spPr>
          <a:xfrm>
            <a:off x="6172199" y="3593713"/>
            <a:ext cx="2814826" cy="644700"/>
          </a:xfrm>
          <a:prstGeom prst="rect">
            <a:avLst/>
          </a:prstGeom>
        </p:spPr>
        <p:txBody>
          <a:bodyPr spcFirstLastPara="1" wrap="square" lIns="91425" tIns="91425" rIns="91425" bIns="91425" anchor="t" anchorCtr="0">
            <a:noAutofit/>
          </a:bodyPr>
          <a:lstStyle/>
          <a:p>
            <a:pPr marL="0" lvl="0" indent="0">
              <a:lnSpc>
                <a:spcPct val="100000"/>
              </a:lnSpc>
            </a:pPr>
            <a:r>
              <a:rPr lang="en-US" dirty="0"/>
              <a:t>Prn – 22011072</a:t>
            </a:r>
          </a:p>
          <a:p>
            <a:pPr marL="0" lvl="0" indent="0">
              <a:lnSpc>
                <a:spcPct val="100000"/>
              </a:lnSpc>
            </a:pPr>
            <a:r>
              <a:rPr lang="en-US" dirty="0"/>
              <a:t>Roll No – 271021</a:t>
            </a:r>
          </a:p>
          <a:p>
            <a:pPr marL="0" lvl="0" indent="0">
              <a:lnSpc>
                <a:spcPct val="100000"/>
              </a:lnSpc>
              <a:spcAft>
                <a:spcPts val="1600"/>
              </a:spcAft>
            </a:pPr>
            <a:r>
              <a:rPr lang="en-US" dirty="0"/>
              <a:t>Email – harshit.22011072@viit.ac.in</a:t>
            </a:r>
          </a:p>
        </p:txBody>
      </p:sp>
      <p:sp>
        <p:nvSpPr>
          <p:cNvPr id="123" name="Google Shape;123;p26"/>
          <p:cNvSpPr txBox="1">
            <a:spLocks noGrp="1"/>
          </p:cNvSpPr>
          <p:nvPr>
            <p:ph type="title" idx="8"/>
          </p:nvPr>
        </p:nvSpPr>
        <p:spPr>
          <a:xfrm>
            <a:off x="2030962" y="3552956"/>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dirty="0"/>
          </a:p>
        </p:txBody>
      </p:sp>
      <p:sp>
        <p:nvSpPr>
          <p:cNvPr id="124" name="Google Shape;124;p26"/>
          <p:cNvSpPr txBox="1">
            <a:spLocks noGrp="1"/>
          </p:cNvSpPr>
          <p:nvPr>
            <p:ph type="title" idx="9"/>
          </p:nvPr>
        </p:nvSpPr>
        <p:spPr>
          <a:xfrm>
            <a:off x="716625" y="1837949"/>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dirty="0"/>
          </a:p>
        </p:txBody>
      </p:sp>
      <p:sp>
        <p:nvSpPr>
          <p:cNvPr id="125" name="Google Shape;125;p26"/>
          <p:cNvSpPr txBox="1">
            <a:spLocks noGrp="1"/>
          </p:cNvSpPr>
          <p:nvPr>
            <p:ph type="title" idx="13"/>
          </p:nvPr>
        </p:nvSpPr>
        <p:spPr>
          <a:xfrm>
            <a:off x="5375625" y="3572288"/>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dirty="0"/>
          </a:p>
        </p:txBody>
      </p:sp>
      <p:sp>
        <p:nvSpPr>
          <p:cNvPr id="126" name="Google Shape;126;p26"/>
          <p:cNvSpPr txBox="1">
            <a:spLocks noGrp="1"/>
          </p:cNvSpPr>
          <p:nvPr>
            <p:ph type="title" idx="14"/>
          </p:nvPr>
        </p:nvSpPr>
        <p:spPr>
          <a:xfrm>
            <a:off x="4061200" y="182681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dirty="0"/>
          </a:p>
        </p:txBody>
      </p:sp>
      <p:cxnSp>
        <p:nvCxnSpPr>
          <p:cNvPr id="127" name="Google Shape;127;p26"/>
          <p:cNvCxnSpPr/>
          <p:nvPr/>
        </p:nvCxnSpPr>
        <p:spPr>
          <a:xfrm>
            <a:off x="2707163" y="3458071"/>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37476" y="1727827"/>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6051900" y="3458071"/>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92826" y="1727827"/>
            <a:ext cx="0" cy="630600"/>
          </a:xfrm>
          <a:prstGeom prst="straightConnector1">
            <a:avLst/>
          </a:prstGeom>
          <a:noFill/>
          <a:ln w="19050" cap="flat" cmpd="sng">
            <a:solidFill>
              <a:schemeClr val="lt2"/>
            </a:solidFill>
            <a:prstDash val="solid"/>
            <a:round/>
            <a:headEnd type="oval" w="med" len="med"/>
            <a:tailEnd type="oval" w="med" len="med"/>
          </a:ln>
        </p:spPr>
      </p:cxnSp>
      <p:sp>
        <p:nvSpPr>
          <p:cNvPr id="18" name="Google Shape;135;p27"/>
          <p:cNvSpPr txBox="1">
            <a:spLocks/>
          </p:cNvSpPr>
          <p:nvPr/>
        </p:nvSpPr>
        <p:spPr>
          <a:xfrm>
            <a:off x="1817464" y="513457"/>
            <a:ext cx="2920012" cy="6394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US" sz="4400" dirty="0"/>
              <a:t>OUR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609675" y="2046625"/>
            <a:ext cx="2759700" cy="826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CONTENT</a:t>
            </a:r>
            <a:endParaRPr dirty="0"/>
          </a:p>
        </p:txBody>
      </p:sp>
      <p:cxnSp>
        <p:nvCxnSpPr>
          <p:cNvPr id="143" name="Google Shape;143;p28"/>
          <p:cNvCxnSpPr/>
          <p:nvPr/>
        </p:nvCxnSpPr>
        <p:spPr>
          <a:xfrm flipH="1">
            <a:off x="5999325" y="285750"/>
            <a:ext cx="1" cy="45720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831375" y="1411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lt2"/>
                </a:solidFill>
                <a:latin typeface="Fira Sans Condensed Light"/>
                <a:ea typeface="Fira Sans Condensed Light"/>
                <a:cs typeface="Fira Sans Condensed Light"/>
                <a:sym typeface="Fira Sans Condensed Light"/>
              </a:rPr>
              <a:t>INTRODUCTION</a:t>
            </a:r>
            <a:endParaRPr sz="1600" b="1"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103625" y="14119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03</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103625" y="19453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lt2"/>
                </a:solidFill>
                <a:latin typeface="Fira Sans Condensed Light"/>
                <a:ea typeface="Fira Sans Condensed Light"/>
                <a:cs typeface="Fira Sans Condensed Light"/>
                <a:sym typeface="Fira Sans Condensed Light"/>
              </a:rPr>
              <a:t>PROPOSED WORK</a:t>
            </a:r>
            <a:endParaRPr sz="1600" b="1"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505200" y="2460025"/>
            <a:ext cx="23685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b="1" dirty="0">
                <a:solidFill>
                  <a:schemeClr val="lt2"/>
                </a:solidFill>
                <a:latin typeface="Fira Sans Condensed Light"/>
                <a:ea typeface="Fira Sans Condensed Light"/>
                <a:cs typeface="Fira Sans Condensed Light"/>
                <a:sym typeface="Fira Sans Condensed Light"/>
              </a:rPr>
              <a:t>ISSUES AND CHALLENGES </a:t>
            </a:r>
          </a:p>
        </p:txBody>
      </p:sp>
      <p:sp>
        <p:nvSpPr>
          <p:cNvPr id="148" name="Google Shape;148;p28"/>
          <p:cNvSpPr txBox="1"/>
          <p:nvPr/>
        </p:nvSpPr>
        <p:spPr>
          <a:xfrm>
            <a:off x="6082250" y="3010225"/>
            <a:ext cx="2375950" cy="626400"/>
          </a:xfrm>
          <a:prstGeom prst="rect">
            <a:avLst/>
          </a:prstGeom>
          <a:noFill/>
          <a:ln>
            <a:noFill/>
          </a:ln>
        </p:spPr>
        <p:txBody>
          <a:bodyPr spcFirstLastPara="1" wrap="square" lIns="91425" tIns="91425" rIns="91425" bIns="91425" anchor="ctr" anchorCtr="0">
            <a:noAutofit/>
          </a:bodyPr>
          <a:lstStyle/>
          <a:p>
            <a:pPr lvl="0"/>
            <a:r>
              <a:rPr lang="en-US" sz="1600" b="1" dirty="0">
                <a:solidFill>
                  <a:schemeClr val="lt2"/>
                </a:solidFill>
                <a:latin typeface="Fira Sans Condensed Light"/>
                <a:ea typeface="Fira Sans Condensed Light"/>
                <a:cs typeface="Fira Sans Condensed Light"/>
                <a:sym typeface="Fira Sans Condensed Light"/>
              </a:rPr>
              <a:t>RESULTS</a:t>
            </a:r>
          </a:p>
        </p:txBody>
      </p:sp>
      <p:sp>
        <p:nvSpPr>
          <p:cNvPr id="149" name="Google Shape;149;p28"/>
          <p:cNvSpPr txBox="1"/>
          <p:nvPr/>
        </p:nvSpPr>
        <p:spPr>
          <a:xfrm>
            <a:off x="3831375" y="19453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O4</a:t>
            </a:r>
            <a:endParaRPr sz="2400" b="1" dirty="0">
              <a:solidFill>
                <a:schemeClr val="lt2"/>
              </a:solidFill>
              <a:latin typeface="Rajdhani"/>
              <a:ea typeface="Rajdhani"/>
              <a:cs typeface="Rajdhani"/>
              <a:sym typeface="Rajdhani"/>
            </a:endParaRPr>
          </a:p>
        </p:txBody>
      </p:sp>
      <p:sp>
        <p:nvSpPr>
          <p:cNvPr id="150" name="Google Shape;150;p28"/>
          <p:cNvSpPr txBox="1"/>
          <p:nvPr/>
        </p:nvSpPr>
        <p:spPr>
          <a:xfrm>
            <a:off x="6082250" y="24600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05</a:t>
            </a: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810000" y="30121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06</a:t>
            </a:r>
            <a:endParaRPr sz="2400" b="1" dirty="0">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5895075" y="17251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5895075" y="22585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cxnSpLocks/>
            <a:stCxn id="147" idx="3"/>
            <a:endCxn id="150" idx="1"/>
          </p:cNvCxnSpPr>
          <p:nvPr/>
        </p:nvCxnSpPr>
        <p:spPr>
          <a:xfrm>
            <a:off x="5873700" y="2773225"/>
            <a:ext cx="20855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flipV="1">
            <a:off x="5873700" y="3323425"/>
            <a:ext cx="208550" cy="1925"/>
          </a:xfrm>
          <a:prstGeom prst="straightConnector1">
            <a:avLst/>
          </a:prstGeom>
          <a:noFill/>
          <a:ln w="19050" cap="flat" cmpd="sng">
            <a:solidFill>
              <a:schemeClr val="lt2"/>
            </a:solidFill>
            <a:prstDash val="solid"/>
            <a:round/>
            <a:headEnd type="none" w="med" len="med"/>
            <a:tailEnd type="none" w="med" len="med"/>
          </a:ln>
        </p:spPr>
      </p:cxnSp>
      <p:sp>
        <p:nvSpPr>
          <p:cNvPr id="18" name="Google Shape;144;p28"/>
          <p:cNvSpPr txBox="1"/>
          <p:nvPr/>
        </p:nvSpPr>
        <p:spPr>
          <a:xfrm>
            <a:off x="3810000" y="361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b="1" dirty="0">
                <a:solidFill>
                  <a:schemeClr val="lt2"/>
                </a:solidFill>
                <a:latin typeface="Fira Sans Condensed Light"/>
                <a:ea typeface="Fira Sans Condensed Light"/>
                <a:cs typeface="Fira Sans Condensed Light"/>
                <a:sym typeface="Fira Sans Condensed Light"/>
              </a:rPr>
              <a:t>PROBLEM STATEMENT</a:t>
            </a:r>
          </a:p>
        </p:txBody>
      </p:sp>
      <p:sp>
        <p:nvSpPr>
          <p:cNvPr id="19" name="Google Shape;145;p28"/>
          <p:cNvSpPr txBox="1"/>
          <p:nvPr/>
        </p:nvSpPr>
        <p:spPr>
          <a:xfrm>
            <a:off x="6082250" y="3619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01</a:t>
            </a:r>
            <a:endParaRPr sz="2400" b="1" dirty="0">
              <a:solidFill>
                <a:schemeClr val="lt2"/>
              </a:solidFill>
              <a:latin typeface="Rajdhani"/>
              <a:ea typeface="Rajdhani"/>
              <a:cs typeface="Rajdhani"/>
              <a:sym typeface="Rajdhani"/>
            </a:endParaRPr>
          </a:p>
        </p:txBody>
      </p:sp>
      <p:cxnSp>
        <p:nvCxnSpPr>
          <p:cNvPr id="20" name="Google Shape;152;p28"/>
          <p:cNvCxnSpPr>
            <a:stCxn id="18" idx="3"/>
            <a:endCxn id="19" idx="1"/>
          </p:cNvCxnSpPr>
          <p:nvPr/>
        </p:nvCxnSpPr>
        <p:spPr>
          <a:xfrm>
            <a:off x="5873700" y="675150"/>
            <a:ext cx="208500" cy="0"/>
          </a:xfrm>
          <a:prstGeom prst="straightConnector1">
            <a:avLst/>
          </a:prstGeom>
          <a:noFill/>
          <a:ln w="19050" cap="flat" cmpd="sng">
            <a:solidFill>
              <a:schemeClr val="lt2"/>
            </a:solidFill>
            <a:prstDash val="solid"/>
            <a:round/>
            <a:headEnd type="none" w="med" len="med"/>
            <a:tailEnd type="none" w="med" len="med"/>
          </a:ln>
        </p:spPr>
      </p:cxnSp>
      <p:sp>
        <p:nvSpPr>
          <p:cNvPr id="21" name="Google Shape;146;p28"/>
          <p:cNvSpPr txBox="1"/>
          <p:nvPr/>
        </p:nvSpPr>
        <p:spPr>
          <a:xfrm>
            <a:off x="6165900" y="878550"/>
            <a:ext cx="2063700" cy="626400"/>
          </a:xfrm>
          <a:prstGeom prst="rect">
            <a:avLst/>
          </a:prstGeom>
          <a:noFill/>
          <a:ln>
            <a:noFill/>
          </a:ln>
        </p:spPr>
        <p:txBody>
          <a:bodyPr spcFirstLastPara="1" wrap="square" lIns="91425" tIns="91425" rIns="91425" bIns="91425" anchor="ctr" anchorCtr="0">
            <a:noAutofit/>
          </a:bodyPr>
          <a:lstStyle/>
          <a:p>
            <a:pPr algn="just"/>
            <a:r>
              <a:rPr lang="en-GB" sz="1600" b="1">
                <a:solidFill>
                  <a:schemeClr val="lt2"/>
                </a:solidFill>
                <a:latin typeface="Fira Sans Condensed Light"/>
                <a:ea typeface="Fira Sans Condensed Light"/>
                <a:cs typeface="Fira Sans Condensed Light"/>
                <a:sym typeface="Fira Sans Condensed Light"/>
              </a:rPr>
              <a:t>MOTIVATION</a:t>
            </a:r>
            <a:endParaRPr sz="1600" b="1" dirty="0">
              <a:solidFill>
                <a:schemeClr val="lt2"/>
              </a:solidFill>
              <a:latin typeface="Fira Sans Condensed Light"/>
              <a:ea typeface="Fira Sans Condensed Light"/>
              <a:cs typeface="Fira Sans Condensed Light"/>
              <a:sym typeface="Fira Sans Condensed Light"/>
            </a:endParaRPr>
          </a:p>
        </p:txBody>
      </p:sp>
      <p:sp>
        <p:nvSpPr>
          <p:cNvPr id="22" name="Google Shape;149;p28"/>
          <p:cNvSpPr txBox="1"/>
          <p:nvPr/>
        </p:nvSpPr>
        <p:spPr>
          <a:xfrm>
            <a:off x="3893650" y="8785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02</a:t>
            </a:r>
            <a:endParaRPr sz="2400" b="1" dirty="0">
              <a:solidFill>
                <a:schemeClr val="lt2"/>
              </a:solidFill>
              <a:latin typeface="Rajdhani"/>
              <a:ea typeface="Rajdhani"/>
              <a:cs typeface="Rajdhani"/>
              <a:sym typeface="Rajdhani"/>
            </a:endParaRPr>
          </a:p>
        </p:txBody>
      </p:sp>
      <p:cxnSp>
        <p:nvCxnSpPr>
          <p:cNvPr id="23" name="Google Shape;153;p28"/>
          <p:cNvCxnSpPr/>
          <p:nvPr/>
        </p:nvCxnSpPr>
        <p:spPr>
          <a:xfrm>
            <a:off x="5887500" y="1191750"/>
            <a:ext cx="208500" cy="0"/>
          </a:xfrm>
          <a:prstGeom prst="straightConnector1">
            <a:avLst/>
          </a:prstGeom>
          <a:noFill/>
          <a:ln w="19050" cap="flat" cmpd="sng">
            <a:solidFill>
              <a:schemeClr val="lt2"/>
            </a:solidFill>
            <a:prstDash val="solid"/>
            <a:round/>
            <a:headEnd type="none" w="med" len="med"/>
            <a:tailEnd type="none" w="med" len="med"/>
          </a:ln>
        </p:spPr>
      </p:cxnSp>
      <p:sp>
        <p:nvSpPr>
          <p:cNvPr id="34" name="Google Shape;147;p28"/>
          <p:cNvSpPr txBox="1"/>
          <p:nvPr/>
        </p:nvSpPr>
        <p:spPr>
          <a:xfrm>
            <a:off x="3810000" y="3545550"/>
            <a:ext cx="2063700" cy="626400"/>
          </a:xfrm>
          <a:prstGeom prst="rect">
            <a:avLst/>
          </a:prstGeom>
          <a:noFill/>
          <a:ln>
            <a:noFill/>
          </a:ln>
        </p:spPr>
        <p:txBody>
          <a:bodyPr spcFirstLastPara="1" wrap="square" lIns="91425" tIns="91425" rIns="91425" bIns="91425" anchor="ctr" anchorCtr="0">
            <a:noAutofit/>
          </a:bodyPr>
          <a:lstStyle/>
          <a:p>
            <a:pPr lvl="0" algn="r"/>
            <a:r>
              <a:rPr lang="en-US" sz="1600" b="1" dirty="0">
                <a:solidFill>
                  <a:schemeClr val="lt2"/>
                </a:solidFill>
                <a:latin typeface="Fira Sans Condensed Light"/>
                <a:ea typeface="Fira Sans Condensed Light"/>
                <a:cs typeface="Fira Sans Condensed Light"/>
                <a:sym typeface="Fira Sans Condensed Light"/>
              </a:rPr>
              <a:t>CONCLUSION</a:t>
            </a:r>
          </a:p>
        </p:txBody>
      </p:sp>
      <p:sp>
        <p:nvSpPr>
          <p:cNvPr id="35" name="Google Shape;150;p28"/>
          <p:cNvSpPr txBox="1"/>
          <p:nvPr/>
        </p:nvSpPr>
        <p:spPr>
          <a:xfrm>
            <a:off x="6082250" y="35455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07</a:t>
            </a:r>
            <a:endParaRPr sz="2400" b="1" dirty="0">
              <a:solidFill>
                <a:schemeClr val="lt2"/>
              </a:solidFill>
              <a:latin typeface="Rajdhani"/>
              <a:ea typeface="Rajdhani"/>
              <a:cs typeface="Rajdhani"/>
              <a:sym typeface="Rajdhani"/>
            </a:endParaRPr>
          </a:p>
        </p:txBody>
      </p:sp>
      <p:cxnSp>
        <p:nvCxnSpPr>
          <p:cNvPr id="36" name="Google Shape;154;p28"/>
          <p:cNvCxnSpPr>
            <a:stCxn id="34" idx="3"/>
            <a:endCxn id="35" idx="1"/>
          </p:cNvCxnSpPr>
          <p:nvPr/>
        </p:nvCxnSpPr>
        <p:spPr>
          <a:xfrm>
            <a:off x="5873700" y="3858750"/>
            <a:ext cx="208500" cy="0"/>
          </a:xfrm>
          <a:prstGeom prst="straightConnector1">
            <a:avLst/>
          </a:prstGeom>
          <a:noFill/>
          <a:ln w="19050" cap="flat" cmpd="sng">
            <a:solidFill>
              <a:schemeClr val="lt2"/>
            </a:solidFill>
            <a:prstDash val="solid"/>
            <a:round/>
            <a:headEnd type="none" w="med" len="med"/>
            <a:tailEnd type="none" w="med" len="med"/>
          </a:ln>
        </p:spPr>
      </p:cxnSp>
      <p:sp>
        <p:nvSpPr>
          <p:cNvPr id="38" name="Google Shape;148;p28"/>
          <p:cNvSpPr txBox="1"/>
          <p:nvPr/>
        </p:nvSpPr>
        <p:spPr>
          <a:xfrm>
            <a:off x="6082250" y="4077025"/>
            <a:ext cx="2063700" cy="626400"/>
          </a:xfrm>
          <a:prstGeom prst="rect">
            <a:avLst/>
          </a:prstGeom>
          <a:noFill/>
          <a:ln>
            <a:noFill/>
          </a:ln>
        </p:spPr>
        <p:txBody>
          <a:bodyPr spcFirstLastPara="1" wrap="square" lIns="91425" tIns="91425" rIns="91425" bIns="91425" anchor="ctr" anchorCtr="0">
            <a:noAutofit/>
          </a:bodyPr>
          <a:lstStyle/>
          <a:p>
            <a:pPr lvl="0"/>
            <a:r>
              <a:rPr lang="en-US" sz="1600" b="1" dirty="0">
                <a:solidFill>
                  <a:schemeClr val="lt2"/>
                </a:solidFill>
                <a:latin typeface="Fira Sans Condensed Light"/>
                <a:ea typeface="Fira Sans Condensed Light"/>
                <a:cs typeface="Fira Sans Condensed Light"/>
                <a:sym typeface="Fira Sans Condensed Light"/>
              </a:rPr>
              <a:t>RESOURCES</a:t>
            </a:r>
          </a:p>
        </p:txBody>
      </p:sp>
      <p:sp>
        <p:nvSpPr>
          <p:cNvPr id="39" name="Google Shape;151;p28"/>
          <p:cNvSpPr txBox="1"/>
          <p:nvPr/>
        </p:nvSpPr>
        <p:spPr>
          <a:xfrm>
            <a:off x="3810000" y="407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08</a:t>
            </a:r>
            <a:endParaRPr sz="2400" b="1" dirty="0">
              <a:solidFill>
                <a:schemeClr val="lt2"/>
              </a:solidFill>
              <a:latin typeface="Rajdhani"/>
              <a:ea typeface="Rajdhani"/>
              <a:cs typeface="Rajdhani"/>
              <a:sym typeface="Rajdhani"/>
            </a:endParaRPr>
          </a:p>
        </p:txBody>
      </p:sp>
      <p:cxnSp>
        <p:nvCxnSpPr>
          <p:cNvPr id="40" name="Google Shape;155;p28"/>
          <p:cNvCxnSpPr>
            <a:stCxn id="39" idx="3"/>
            <a:endCxn id="38" idx="1"/>
          </p:cNvCxnSpPr>
          <p:nvPr/>
        </p:nvCxnSpPr>
        <p:spPr>
          <a:xfrm rot="10800000" flipH="1">
            <a:off x="5873700" y="4390350"/>
            <a:ext cx="208500" cy="18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85800" y="1352550"/>
            <a:ext cx="3195936"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136" name="Google Shape;136;p27"/>
          <p:cNvSpPr txBox="1">
            <a:spLocks noGrp="1"/>
          </p:cNvSpPr>
          <p:nvPr>
            <p:ph type="subTitle" idx="1"/>
          </p:nvPr>
        </p:nvSpPr>
        <p:spPr>
          <a:xfrm>
            <a:off x="4114800" y="1180725"/>
            <a:ext cx="4724387" cy="2498250"/>
          </a:xfrm>
          <a:prstGeom prst="rect">
            <a:avLst/>
          </a:prstGeom>
        </p:spPr>
        <p:txBody>
          <a:bodyPr spcFirstLastPara="1" wrap="square" lIns="91425" tIns="91425" rIns="91425" bIns="91425" anchor="ctr" anchorCtr="0">
            <a:noAutofit/>
          </a:bodyPr>
          <a:lstStyle/>
          <a:p>
            <a:pPr marL="0" lvl="0" indent="0" algn="l"/>
            <a:r>
              <a:rPr lang="en-GB" sz="1800" dirty="0"/>
              <a:t>We are creating graphs for citations of different research papers which will be linked using the paper id and another for author’s collaboration which will be linked using name. All the data will be stored in a database which will contain user id and paper id with their names and citations. A search option will be given to search for the user’s and paper’s name.</a:t>
            </a:r>
          </a:p>
        </p:txBody>
      </p:sp>
      <p:cxnSp>
        <p:nvCxnSpPr>
          <p:cNvPr id="137" name="Google Shape;137;p27"/>
          <p:cNvCxnSpPr/>
          <p:nvPr/>
        </p:nvCxnSpPr>
        <p:spPr>
          <a:xfrm>
            <a:off x="3910311" y="211455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19900" y="3226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MOTIVATION</a:t>
            </a:r>
            <a:endParaRPr sz="3000" dirty="0"/>
          </a:p>
        </p:txBody>
      </p:sp>
      <p:sp>
        <p:nvSpPr>
          <p:cNvPr id="110" name="Google Shape;110;p25"/>
          <p:cNvSpPr txBox="1">
            <a:spLocks noGrp="1"/>
          </p:cNvSpPr>
          <p:nvPr>
            <p:ph type="body" idx="1"/>
          </p:nvPr>
        </p:nvSpPr>
        <p:spPr>
          <a:xfrm>
            <a:off x="719900" y="895350"/>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285750" lvl="0" indent="-285750">
              <a:lnSpc>
                <a:spcPct val="107000"/>
              </a:lnSpc>
              <a:spcAft>
                <a:spcPts val="800"/>
              </a:spcAft>
              <a:buFont typeface="Arial" panose="020B0604020202020204" pitchFamily="34" charset="0"/>
              <a:buChar char="•"/>
              <a:tabLst>
                <a:tab pos="457200" algn="l"/>
                <a:tab pos="116205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Nowadays, many users are interested in reading/writing papers for their further research on a certain topic.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tabLst>
                <a:tab pos="457200" algn="l"/>
                <a:tab pos="116205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However, each existing paper has a citation (A citation identifies for the reader the original source for an idea, information, or image that is referred to in a work.)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tabLst>
                <a:tab pos="457200" algn="l"/>
                <a:tab pos="116205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To satisfy the users’ requirements of further research on a certain domain the correlated links among papers are very important, the recommended papers must be correlated.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tabLst>
                <a:tab pos="457200" algn="l"/>
                <a:tab pos="116205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Therefore, we propose a link between the citation that combines user id, paper id, and name’ information to create a citation network. </a:t>
            </a:r>
          </a:p>
          <a:p>
            <a:pPr marL="285750" lvl="0" indent="-285750">
              <a:lnSpc>
                <a:spcPct val="107000"/>
              </a:lnSpc>
              <a:spcAft>
                <a:spcPts val="800"/>
              </a:spcAft>
              <a:buFont typeface="Arial" panose="020B0604020202020204" pitchFamily="34" charset="0"/>
              <a:buChar char="•"/>
              <a:tabLst>
                <a:tab pos="457200" algn="l"/>
                <a:tab pos="116205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600"/>
              </a:spcBef>
              <a:spcAft>
                <a:spcPts val="1600"/>
              </a:spcAft>
              <a:buNone/>
            </a:pPr>
            <a:endParaRPr lang="en-US" sz="1600" dirty="0">
              <a:solidFill>
                <a:schemeClr val="lt2"/>
              </a:solidFill>
              <a:latin typeface="Fira Sans Condensed Light" panose="020B0403050000020004" pitchFamily="34" charset="0"/>
            </a:endParaRPr>
          </a:p>
        </p:txBody>
      </p:sp>
    </p:spTree>
    <p:extLst>
      <p:ext uri="{BB962C8B-B14F-4D97-AF65-F5344CB8AC3E}">
        <p14:creationId xmlns:p14="http://schemas.microsoft.com/office/powerpoint/2010/main" val="1644439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524000" y="1009650"/>
            <a:ext cx="6096000" cy="3124200"/>
          </a:xfrm>
          <a:prstGeom prst="rect">
            <a:avLst/>
          </a:prstGeom>
        </p:spPr>
        <p:txBody>
          <a:bodyPr spcFirstLastPara="1" wrap="square" lIns="91425" tIns="91425" rIns="91425" bIns="91425" anchor="ctr" anchorCtr="0">
            <a:noAutofit/>
          </a:bodyPr>
          <a:lstStyle/>
          <a:p>
            <a:pPr>
              <a:lnSpc>
                <a:spcPct val="107000"/>
              </a:lnSpc>
              <a:spcAft>
                <a:spcPts val="800"/>
              </a:spcAft>
            </a:pPr>
            <a:r>
              <a:rPr lang="en-IN" sz="4400" i="1"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2400" i="1" dirty="0">
                <a:effectLst/>
                <a:latin typeface="Times New Roman" panose="02020603050405020304" pitchFamily="18" charset="0"/>
                <a:ea typeface="Calibri" panose="020F0502020204030204" pitchFamily="34" charset="0"/>
                <a:cs typeface="Times New Roman" panose="02020603050405020304" pitchFamily="18" charset="0"/>
              </a:rPr>
              <a:t>Not all sources are good or right -- your own ideas may often be more accurate or interesting than those of your sources. Proper citation will keep you from taking the rap for someone else's bad ideas</a:t>
            </a:r>
            <a:r>
              <a:rPr lang="en-IN" sz="4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545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INTRODUCTION</a:t>
            </a:r>
            <a:endParaRPr sz="3000" dirty="0"/>
          </a:p>
        </p:txBody>
      </p:sp>
      <p:sp>
        <p:nvSpPr>
          <p:cNvPr id="110" name="Google Shape;110;p25"/>
          <p:cNvSpPr txBox="1">
            <a:spLocks noGrp="1"/>
          </p:cNvSpPr>
          <p:nvPr>
            <p:ph type="body" idx="1"/>
          </p:nvPr>
        </p:nvSpPr>
        <p:spPr>
          <a:xfrm>
            <a:off x="838200" y="1123950"/>
            <a:ext cx="5181600" cy="3606000"/>
          </a:xfrm>
          <a:prstGeom prst="rect">
            <a:avLst/>
          </a:prstGeom>
          <a:solidFill>
            <a:schemeClr val="dk1">
              <a:alpha val="56699"/>
            </a:schemeClr>
          </a:solidFill>
        </p:spPr>
        <p:txBody>
          <a:bodyPr spcFirstLastPara="1" wrap="square" lIns="234000" tIns="234000" rIns="234000" bIns="91425" anchor="t" anchorCtr="0">
            <a:no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citation identifies for the reader the original source for an idea, information, or image that is referred to in a work. In the body of a paper, the in-text citation acknowledges the source of information used.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Graph are best method for creating network between different entities. Each vertex in the graph represents a document in the collection, and each edge is directed from one document toward another that it cites.</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lgn="l">
              <a:buNone/>
            </a:pPr>
            <a:endParaRPr lang="en-US" sz="1600" dirty="0">
              <a:solidFill>
                <a:schemeClr val="lt2"/>
              </a:solidFill>
            </a:endParaRPr>
          </a:p>
        </p:txBody>
      </p:sp>
      <p:pic>
        <p:nvPicPr>
          <p:cNvPr id="4" name="Google Shape;1793;p47">
            <a:extLst>
              <a:ext uri="{FF2B5EF4-FFF2-40B4-BE49-F238E27FC236}">
                <a16:creationId xmlns:a16="http://schemas.microsoft.com/office/drawing/2014/main" id="{C05C42F8-5C4B-46F9-B756-1B552A3AC3DD}"/>
              </a:ext>
            </a:extLst>
          </p:cNvPr>
          <p:cNvPicPr preferRelativeResize="0"/>
          <p:nvPr/>
        </p:nvPicPr>
        <p:blipFill>
          <a:blip r:embed="rId4">
            <a:alphaModFix/>
          </a:blip>
          <a:stretch>
            <a:fillRect/>
          </a:stretch>
        </p:blipFill>
        <p:spPr>
          <a:xfrm>
            <a:off x="5791200" y="1962150"/>
            <a:ext cx="3189475" cy="1840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19900" y="3226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BOYER-MOORE ALGORITHM</a:t>
            </a:r>
          </a:p>
        </p:txBody>
      </p:sp>
      <p:sp>
        <p:nvSpPr>
          <p:cNvPr id="110" name="Google Shape;110;p25"/>
          <p:cNvSpPr txBox="1">
            <a:spLocks noGrp="1"/>
          </p:cNvSpPr>
          <p:nvPr>
            <p:ph type="body" idx="1"/>
          </p:nvPr>
        </p:nvSpPr>
        <p:spPr>
          <a:xfrm>
            <a:off x="719900" y="971550"/>
            <a:ext cx="7704000" cy="3773100"/>
          </a:xfrm>
          <a:prstGeom prst="rect">
            <a:avLst/>
          </a:prstGeom>
          <a:solidFill>
            <a:schemeClr val="dk1">
              <a:alpha val="56699"/>
            </a:schemeClr>
          </a:solidFill>
        </p:spPr>
        <p:txBody>
          <a:bodyPr spcFirstLastPara="1" wrap="square" lIns="234000" tIns="234000" rIns="234000" bIns="91425" anchor="t" anchorCtr="0">
            <a:noAutofit/>
          </a:bodyPr>
          <a:lstStyle/>
          <a:p>
            <a:pPr marL="0" indent="0">
              <a:spcAft>
                <a:spcPts val="600"/>
              </a:spcAft>
              <a:buNone/>
            </a:pPr>
            <a:r>
              <a:rPr lang="en-GB" sz="1600" dirty="0">
                <a:solidFill>
                  <a:schemeClr val="lt2"/>
                </a:solidFill>
                <a:latin typeface="Fira Sans Condensed Light" panose="020B0403050000020004" pitchFamily="34" charset="0"/>
              </a:rPr>
              <a:t>Boyer–Moore string-search algorithm is an efficient string-searching algorithm that is the standard benchmark for practical string-search literature.</a:t>
            </a:r>
          </a:p>
          <a:p>
            <a:pPr marL="0" indent="0">
              <a:spcBef>
                <a:spcPts val="1600"/>
              </a:spcBef>
              <a:spcAft>
                <a:spcPts val="600"/>
              </a:spcAft>
              <a:buNone/>
            </a:pPr>
            <a:r>
              <a:rPr lang="en-GB" sz="1600" dirty="0">
                <a:solidFill>
                  <a:schemeClr val="lt2"/>
                </a:solidFill>
                <a:latin typeface="Fira Sans Condensed Light" panose="020B0403050000020004" pitchFamily="34" charset="0"/>
              </a:rPr>
              <a:t>In general, the algorithm runs faster as the pattern length increases. The key features of the algorithm are to match on the tail of the pattern rather than the head, and to skip along the text in jumps of multiple characters rather than searching every single character in the text.</a:t>
            </a:r>
          </a:p>
          <a:p>
            <a:pPr marL="0" indent="0">
              <a:spcBef>
                <a:spcPts val="1600"/>
              </a:spcBef>
              <a:spcAft>
                <a:spcPts val="600"/>
              </a:spcAft>
              <a:buNone/>
            </a:pPr>
            <a:r>
              <a:rPr lang="en-GB" sz="1600" dirty="0">
                <a:solidFill>
                  <a:schemeClr val="lt2"/>
                </a:solidFill>
                <a:latin typeface="Fira Sans Condensed Light" panose="020B0403050000020004" pitchFamily="34" charset="0"/>
              </a:rPr>
              <a:t>The Boyer–Moore algorithm searches for occurrences of P in T by performing explicit character comparisons at different alignments. Instead of a brute-force search of all alignments (of which there are n-m+1), Boyer–Moore uses information gained by pre-processing P to skip as many alignments as possible.</a:t>
            </a:r>
            <a:endParaRPr lang="en-US" sz="1600" dirty="0">
              <a:solidFill>
                <a:schemeClr val="lt2"/>
              </a:solidFill>
              <a:latin typeface="Fira Sans Condensed Light" panose="020B0403050000020004" pitchFamily="34" charset="0"/>
            </a:endParaRPr>
          </a:p>
        </p:txBody>
      </p:sp>
    </p:spTree>
    <p:extLst>
      <p:ext uri="{BB962C8B-B14F-4D97-AF65-F5344CB8AC3E}">
        <p14:creationId xmlns:p14="http://schemas.microsoft.com/office/powerpoint/2010/main" val="738437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 dirty="0"/>
              <a:t>PROPOSED WORK</a:t>
            </a:r>
            <a:endParaRPr sz="3000" dirty="0"/>
          </a:p>
        </p:txBody>
      </p:sp>
      <p:sp>
        <p:nvSpPr>
          <p:cNvPr id="110" name="Google Shape;110;p25"/>
          <p:cNvSpPr txBox="1">
            <a:spLocks noGrp="1"/>
          </p:cNvSpPr>
          <p:nvPr>
            <p:ph type="body" idx="1"/>
          </p:nvPr>
        </p:nvSpPr>
        <p:spPr>
          <a:xfrm>
            <a:off x="838200" y="108252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Here we have made two directed graphs where first is the authors graph where all nodes are authors and there are edges as connection specifying collaboration on a research paper or citation of the research paper.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On second graph, we have used papers as nodes and used the correlation for citations and stored the data in the database as shown in the further upcoming slides.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 have used the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boyer-moore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algorithm for searching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the user’s and paper’s name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the graph.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last, we have also used graphical user interface as implementations for visualizing the two different graphs and make it more presentable.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2669458"/>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708</TotalTime>
  <Words>860</Words>
  <Application>Microsoft Office PowerPoint</Application>
  <PresentationFormat>On-screen Show (16:9)</PresentationFormat>
  <Paragraphs>90</Paragraphs>
  <Slides>14</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Times New Roman</vt:lpstr>
      <vt:lpstr>Josefin Slab</vt:lpstr>
      <vt:lpstr>Hepta Slab Medium</vt:lpstr>
      <vt:lpstr>Rajdhani</vt:lpstr>
      <vt:lpstr>Fira Sans Condensed Light</vt:lpstr>
      <vt:lpstr>Advent Pro Light</vt:lpstr>
      <vt:lpstr>Calibri</vt:lpstr>
      <vt:lpstr>Hepta Slab SemiBold</vt:lpstr>
      <vt:lpstr>Arial</vt:lpstr>
      <vt:lpstr>Anton</vt:lpstr>
      <vt:lpstr>Ai Tech Agency by Slidesgo</vt:lpstr>
      <vt:lpstr>NETWORK  IN CITATION</vt:lpstr>
      <vt:lpstr>GANESH</vt:lpstr>
      <vt:lpstr>CONTENT</vt:lpstr>
      <vt:lpstr>PROBLEM STATEMENT</vt:lpstr>
      <vt:lpstr>MOTIVATION</vt:lpstr>
      <vt:lpstr>“Not all sources are good or right -- your own ideas may often be more accurate or interesting than those of your sources. Proper citation will keep you from taking the rap for someone else's bad ideas”</vt:lpstr>
      <vt:lpstr>INTRODUCTION</vt:lpstr>
      <vt:lpstr>BOYER-MOORE ALGORITHM</vt:lpstr>
      <vt:lpstr>PROPOSED WORK</vt:lpstr>
      <vt:lpstr>ISSUES AND CHALLENGES</vt:lpstr>
      <vt:lpstr>RESULTS</vt:lpstr>
      <vt:lpstr>CONCLUSION AND FUTURE WORK</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cp:lastModifiedBy>Abc</cp:lastModifiedBy>
  <cp:revision>38</cp:revision>
  <dcterms:modified xsi:type="dcterms:W3CDTF">2022-05-03T21:19:03Z</dcterms:modified>
</cp:coreProperties>
</file>